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
  </p:notesMasterIdLst>
  <p:sldIdLst>
    <p:sldId id="256" r:id="rId2"/>
    <p:sldId id="261" r:id="rId3"/>
    <p:sldId id="268" r:id="rId4"/>
    <p:sldId id="303" r:id="rId5"/>
    <p:sldId id="266" r:id="rId6"/>
  </p:sldIdLst>
  <p:sldSz cx="9144000" cy="5143500" type="screen16x9"/>
  <p:notesSz cx="6858000" cy="9144000"/>
  <p:embeddedFontLst>
    <p:embeddedFont>
      <p:font typeface="Alata" panose="020B0604020202020204" charset="0"/>
      <p:regular r:id="rId8"/>
    </p:embeddedFont>
    <p:embeddedFont>
      <p:font typeface="Assistant" panose="020B0604020202020204" pitchFamily="2" charset="-79"/>
      <p:regular r:id="rId9"/>
      <p:bold r:id="rId10"/>
    </p:embeddedFont>
    <p:embeddedFont>
      <p:font typeface="Bayon" panose="020B0604020202020204" charset="0"/>
      <p:regular r:id="rId11"/>
    </p:embeddedFont>
    <p:embeddedFont>
      <p:font typeface="Script MT Bold" panose="03040602040607080904" pitchFamily="66" charset="0"/>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82B19E-75EA-4452-80FC-3408495FCDB6}">
  <a:tblStyle styleId="{E782B19E-75EA-4452-80FC-3408495FCD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78" autoAdjust="0"/>
  </p:normalViewPr>
  <p:slideViewPr>
    <p:cSldViewPr snapToGrid="0">
      <p:cViewPr varScale="1">
        <p:scale>
          <a:sx n="83" d="100"/>
          <a:sy n="83" d="100"/>
        </p:scale>
        <p:origin x="1450"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Mihailova" userId="e41d8d763d3233fc" providerId="LiveId" clId="{E949FB31-1F13-429A-AD80-875039C4F899}"/>
    <pc:docChg chg="modSld">
      <pc:chgData name="Maria Mihailova" userId="e41d8d763d3233fc" providerId="LiveId" clId="{E949FB31-1F13-429A-AD80-875039C4F899}" dt="2023-03-22T21:50:10.463" v="28" actId="6549"/>
      <pc:docMkLst>
        <pc:docMk/>
      </pc:docMkLst>
      <pc:sldChg chg="modSp mod">
        <pc:chgData name="Maria Mihailova" userId="e41d8d763d3233fc" providerId="LiveId" clId="{E949FB31-1F13-429A-AD80-875039C4F899}" dt="2023-03-22T21:50:10.463" v="28" actId="6549"/>
        <pc:sldMkLst>
          <pc:docMk/>
          <pc:sldMk cId="0" sldId="256"/>
        </pc:sldMkLst>
        <pc:spChg chg="mod">
          <ac:chgData name="Maria Mihailova" userId="e41d8d763d3233fc" providerId="LiveId" clId="{E949FB31-1F13-429A-AD80-875039C4F899}" dt="2023-03-22T21:50:10.463" v="28" actId="6549"/>
          <ac:spMkLst>
            <pc:docMk/>
            <pc:sldMk cId="0" sldId="256"/>
            <ac:spMk id="2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6d0515b2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6d0515b2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3e1f0e9f45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3e1f0e9f45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31fdcabd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f31fdcabd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Targeting: </a:t>
            </a:r>
            <a:r>
              <a:rPr lang="en-GB" sz="1800" dirty="0" err="1">
                <a:effectLst/>
                <a:latin typeface="Arial" panose="020B0604020202020204" pitchFamily="34" charset="0"/>
                <a:ea typeface="Arial" panose="020B0604020202020204" pitchFamily="34" charset="0"/>
              </a:rPr>
              <a:t>Coca-cola</a:t>
            </a:r>
            <a:r>
              <a:rPr lang="en-GB" sz="1800" dirty="0">
                <a:effectLst/>
                <a:latin typeface="Arial" panose="020B0604020202020204" pitchFamily="34" charset="0"/>
                <a:ea typeface="Arial" panose="020B0604020202020204" pitchFamily="34" charset="0"/>
              </a:rPr>
              <a:t> has positioned itself as a refreshing drink, to be shared with loved ones. It does this by adapting their market strategy to the specific audiences they cater for. Such as geographic regions and countries. A great example of this would be coca cola flyers. They differ from country to country. The people used in the advertisements look different based on the region. This is known as market segmentation. It's the process of dividing large markets of consumers into subgroups based on shared characteristics. They use different segmentation tactics. We’ll explore the main four; geographic, demographics, psychographic and behavioural.</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Geographic:</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- 200 countries (presence in 200) and caters accordingly to each country.</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season/climates: In Christmas the way their products are marketed is vastly different from the way it's done in the summer.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During the summer the emphasis focuses on the refreshing aspect of it while during the Christmas season, the emphasis is placed on it being a drink that brings people together.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Demographics: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Age 10-35.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They have events for that as well </a:t>
            </a:r>
            <a:r>
              <a:rPr lang="en-GB" sz="1800" dirty="0" err="1">
                <a:effectLst/>
                <a:latin typeface="Arial" panose="020B0604020202020204" pitchFamily="34" charset="0"/>
                <a:ea typeface="Arial" panose="020B0604020202020204" pitchFamily="34" charset="0"/>
              </a:rPr>
              <a:t>eg</a:t>
            </a: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Coca-cola</a:t>
            </a:r>
            <a:r>
              <a:rPr lang="en-GB" sz="1800" dirty="0">
                <a:effectLst/>
                <a:latin typeface="Arial" panose="020B0604020202020204" pitchFamily="34" charset="0"/>
                <a:ea typeface="Arial" panose="020B0604020202020204" pitchFamily="34" charset="0"/>
              </a:rPr>
              <a:t> concert on the beach in Bulgaria. </a:t>
            </a:r>
            <a:r>
              <a:rPr lang="en-GB" sz="1800" dirty="0" err="1">
                <a:effectLst/>
                <a:latin typeface="Arial" panose="020B0604020202020204" pitchFamily="34" charset="0"/>
                <a:ea typeface="Arial" panose="020B0604020202020204" pitchFamily="34" charset="0"/>
              </a:rPr>
              <a:t>Coca-cola</a:t>
            </a:r>
            <a:r>
              <a:rPr lang="en-GB" sz="1800" dirty="0">
                <a:effectLst/>
                <a:latin typeface="Arial" panose="020B0604020202020204" pitchFamily="34" charset="0"/>
                <a:ea typeface="Arial" panose="020B0604020202020204" pitchFamily="34" charset="0"/>
              </a:rPr>
              <a:t> shows in east Africa for musicians.</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Older, middle-aged, diabetic, or health-conscious consumers: - They have diet options such as zero coke, and diet coke.</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Race: According to the race/region they use different people in their advertisement.</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Their target audience is the user between the ages of 10 to 35. With other secondary products for older customers, diabetics as well diet-conscious consumers. They target their main consumers by creating events, shows and concerts specifically targeting the first demographic. And rely on celebrity endorsement for secondary demographics. They use celebrities like Kate Moss and other famous supermodels to promote these products.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Psychographic:</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Social class and lifestyle: The have different sizes to cater to people that are conscious about their spending.</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Lifestyle: Their advertisement make it seem like it's a drink to be shared with family and friends.</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Their target audience is working-class everyday consumers. The drink is affordable enough for most consumers and does not seem too exclusive based on price.</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Behavioural: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Benefit sought, for celebrity endorsement.</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For their diet alternatives the celebrity endorsement imply that drinking their cola alternatives can give you access to the same benefits that these celebrities have. Whether that be a slimmer-looking figure amongst many other things.</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f7d89ae380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f7d89ae3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13090" y="540000"/>
            <a:ext cx="6306900" cy="2673000"/>
          </a:xfrm>
          <a:prstGeom prst="rect">
            <a:avLst/>
          </a:prstGeom>
          <a:noFill/>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713090" y="312417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flipH="1">
            <a:off x="1412492" y="-4513656"/>
            <a:ext cx="5241789" cy="12182122"/>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2022367" y="-7431"/>
            <a:ext cx="5241789" cy="12182122"/>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35650" y="226431"/>
            <a:ext cx="4503843" cy="5374418"/>
            <a:chOff x="116750" y="6"/>
            <a:chExt cx="4503843" cy="5374418"/>
          </a:xfrm>
        </p:grpSpPr>
        <p:sp>
          <p:nvSpPr>
            <p:cNvPr id="16" name="Google Shape;16;p3"/>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3"/>
          <p:cNvPicPr preferRelativeResize="0"/>
          <p:nvPr/>
        </p:nvPicPr>
        <p:blipFill>
          <a:blip r:embed="rId2">
            <a:alphaModFix amt="8000"/>
          </a:blip>
          <a:stretch>
            <a:fillRect/>
          </a:stretch>
        </p:blipFill>
        <p:spPr>
          <a:xfrm flipH="1">
            <a:off x="-22225" y="-23064"/>
            <a:ext cx="9144000" cy="5186500"/>
          </a:xfrm>
          <a:prstGeom prst="rect">
            <a:avLst/>
          </a:prstGeom>
          <a:noFill/>
          <a:ln>
            <a:noFill/>
          </a:ln>
        </p:spPr>
      </p:pic>
      <p:sp>
        <p:nvSpPr>
          <p:cNvPr id="19" name="Google Shape;19;p3"/>
          <p:cNvSpPr txBox="1">
            <a:spLocks noGrp="1"/>
          </p:cNvSpPr>
          <p:nvPr>
            <p:ph type="title"/>
          </p:nvPr>
        </p:nvSpPr>
        <p:spPr>
          <a:xfrm>
            <a:off x="4886718" y="2037811"/>
            <a:ext cx="3520200" cy="1541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solidFill>
                  <a:schemeClr val="dk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4886724" y="1056342"/>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4886718" y="3579336"/>
            <a:ext cx="3520200" cy="40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5" name="Google Shape;45;p6"/>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712492" y="2871900"/>
            <a:ext cx="5335800" cy="420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15"/>
          <p:cNvSpPr txBox="1">
            <a:spLocks noGrp="1"/>
          </p:cNvSpPr>
          <p:nvPr>
            <p:ph type="subTitle" idx="1"/>
          </p:nvPr>
        </p:nvSpPr>
        <p:spPr>
          <a:xfrm>
            <a:off x="712492" y="646050"/>
            <a:ext cx="5335800" cy="222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1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11" name="Google Shape;111;p15"/>
          <p:cNvSpPr/>
          <p:nvPr/>
        </p:nvSpPr>
        <p:spPr>
          <a:xfrm rot="-5400000">
            <a:off x="2309303" y="119578"/>
            <a:ext cx="4984593" cy="11584399"/>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5"/>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3599548" y="294138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2"/>
          <p:cNvSpPr txBox="1">
            <a:spLocks noGrp="1"/>
          </p:cNvSpPr>
          <p:nvPr>
            <p:ph type="subTitle" idx="1"/>
          </p:nvPr>
        </p:nvSpPr>
        <p:spPr>
          <a:xfrm>
            <a:off x="3599552" y="3469104"/>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2"/>
          <p:cNvSpPr txBox="1">
            <a:spLocks noGrp="1"/>
          </p:cNvSpPr>
          <p:nvPr>
            <p:ph type="title" idx="2"/>
          </p:nvPr>
        </p:nvSpPr>
        <p:spPr>
          <a:xfrm>
            <a:off x="720000" y="2941397"/>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2"/>
          <p:cNvSpPr txBox="1">
            <a:spLocks noGrp="1"/>
          </p:cNvSpPr>
          <p:nvPr>
            <p:ph type="subTitle" idx="3"/>
          </p:nvPr>
        </p:nvSpPr>
        <p:spPr>
          <a:xfrm>
            <a:off x="720025" y="3469097"/>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2"/>
          <p:cNvSpPr txBox="1">
            <a:spLocks noGrp="1"/>
          </p:cNvSpPr>
          <p:nvPr>
            <p:ph type="title" idx="4"/>
          </p:nvPr>
        </p:nvSpPr>
        <p:spPr>
          <a:xfrm>
            <a:off x="6486000" y="2941397"/>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22"/>
          <p:cNvSpPr txBox="1">
            <a:spLocks noGrp="1"/>
          </p:cNvSpPr>
          <p:nvPr>
            <p:ph type="subTitle" idx="5"/>
          </p:nvPr>
        </p:nvSpPr>
        <p:spPr>
          <a:xfrm>
            <a:off x="6486007" y="3469097"/>
            <a:ext cx="1944900" cy="6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2"/>
          <p:cNvSpPr txBox="1">
            <a:spLocks noGrp="1"/>
          </p:cNvSpPr>
          <p:nvPr>
            <p:ph type="title" idx="6"/>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7" name="Google Shape;177;p22"/>
          <p:cNvGrpSpPr/>
          <p:nvPr/>
        </p:nvGrpSpPr>
        <p:grpSpPr>
          <a:xfrm rot="-5400000" flipH="1">
            <a:off x="-873049" y="1057522"/>
            <a:ext cx="5098113" cy="2956468"/>
            <a:chOff x="3968860" y="656575"/>
            <a:chExt cx="5098113" cy="2956468"/>
          </a:xfrm>
        </p:grpSpPr>
        <p:sp>
          <p:nvSpPr>
            <p:cNvPr id="178" name="Google Shape;178;p22"/>
            <p:cNvSpPr/>
            <p:nvPr/>
          </p:nvSpPr>
          <p:spPr>
            <a:xfrm>
              <a:off x="7794825" y="656575"/>
              <a:ext cx="1272148" cy="2956468"/>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3968860" y="656577"/>
              <a:ext cx="3840300" cy="26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0" name="Google Shape;180;p22"/>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2"/>
        <p:cNvGrpSpPr/>
        <p:nvPr/>
      </p:nvGrpSpPr>
      <p:grpSpPr>
        <a:xfrm>
          <a:off x="0" y="0"/>
          <a:ext cx="0" cy="0"/>
          <a:chOff x="0" y="0"/>
          <a:chExt cx="0" cy="0"/>
        </a:xfrm>
      </p:grpSpPr>
      <p:grpSp>
        <p:nvGrpSpPr>
          <p:cNvPr id="253" name="Google Shape;253;p29"/>
          <p:cNvGrpSpPr/>
          <p:nvPr/>
        </p:nvGrpSpPr>
        <p:grpSpPr>
          <a:xfrm flipH="1">
            <a:off x="-3209729" y="-150080"/>
            <a:ext cx="8379400" cy="9999105"/>
            <a:chOff x="116750" y="6"/>
            <a:chExt cx="4503843" cy="5374418"/>
          </a:xfrm>
        </p:grpSpPr>
        <p:sp>
          <p:nvSpPr>
            <p:cNvPr id="254" name="Google Shape;254;p29"/>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 name="Google Shape;256;p29"/>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7"/>
        <p:cNvGrpSpPr/>
        <p:nvPr/>
      </p:nvGrpSpPr>
      <p:grpSpPr>
        <a:xfrm>
          <a:off x="0" y="0"/>
          <a:ext cx="0" cy="0"/>
          <a:chOff x="0" y="0"/>
          <a:chExt cx="0" cy="0"/>
        </a:xfrm>
      </p:grpSpPr>
      <p:grpSp>
        <p:nvGrpSpPr>
          <p:cNvPr id="258" name="Google Shape;258;p30"/>
          <p:cNvGrpSpPr/>
          <p:nvPr/>
        </p:nvGrpSpPr>
        <p:grpSpPr>
          <a:xfrm flipH="1">
            <a:off x="-3070225" y="-1612080"/>
            <a:ext cx="8379400" cy="9999105"/>
            <a:chOff x="116750" y="6"/>
            <a:chExt cx="4503843" cy="5374418"/>
          </a:xfrm>
        </p:grpSpPr>
        <p:sp>
          <p:nvSpPr>
            <p:cNvPr id="259" name="Google Shape;259;p30"/>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30"/>
          <p:cNvPicPr preferRelativeResize="0"/>
          <p:nvPr/>
        </p:nvPicPr>
        <p:blipFill>
          <a:blip r:embed="rId2">
            <a:alphaModFix amt="8000"/>
          </a:blip>
          <a:stretch>
            <a:fillRect/>
          </a:stretch>
        </p:blipFill>
        <p:spPr>
          <a:xfrm>
            <a:off x="3071" y="-43000"/>
            <a:ext cx="9144000" cy="5186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2"/>
        <p:cNvGrpSpPr/>
        <p:nvPr/>
      </p:nvGrpSpPr>
      <p:grpSpPr>
        <a:xfrm>
          <a:off x="0" y="0"/>
          <a:ext cx="0" cy="0"/>
          <a:chOff x="0" y="0"/>
          <a:chExt cx="0" cy="0"/>
        </a:xfrm>
      </p:grpSpPr>
      <p:grpSp>
        <p:nvGrpSpPr>
          <p:cNvPr id="263" name="Google Shape;263;p31"/>
          <p:cNvGrpSpPr/>
          <p:nvPr/>
        </p:nvGrpSpPr>
        <p:grpSpPr>
          <a:xfrm rot="5400587">
            <a:off x="727567" y="-767340"/>
            <a:ext cx="7918657" cy="9449302"/>
            <a:chOff x="116750" y="6"/>
            <a:chExt cx="4503843" cy="5374418"/>
          </a:xfrm>
        </p:grpSpPr>
        <p:sp>
          <p:nvSpPr>
            <p:cNvPr id="264" name="Google Shape;264;p31"/>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 name="Google Shape;266;p31"/>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Alata"/>
              <a:buNone/>
              <a:defRPr sz="2800" b="1">
                <a:solidFill>
                  <a:schemeClr val="lt1"/>
                </a:solidFill>
                <a:latin typeface="Alata"/>
                <a:ea typeface="Alata"/>
                <a:cs typeface="Alata"/>
                <a:sym typeface="Alata"/>
              </a:defRPr>
            </a:lvl1pPr>
            <a:lvl2pPr lvl="1"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2pPr>
            <a:lvl3pPr lvl="2"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3pPr>
            <a:lvl4pPr lvl="3"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4pPr>
            <a:lvl5pPr lvl="4"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5pPr>
            <a:lvl6pPr lvl="5"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6pPr>
            <a:lvl7pPr lvl="6"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7pPr>
            <a:lvl8pPr lvl="7"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8pPr>
            <a:lvl9pPr lvl="8"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8" r:id="rId6"/>
    <p:sldLayoutId id="2147483675"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35"/>
          <p:cNvSpPr txBox="1">
            <a:spLocks noGrp="1"/>
          </p:cNvSpPr>
          <p:nvPr>
            <p:ph type="subTitle" idx="1"/>
          </p:nvPr>
        </p:nvSpPr>
        <p:spPr>
          <a:xfrm flipH="1">
            <a:off x="713090" y="2806264"/>
            <a:ext cx="4232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9" name="Google Shape;279;p35"/>
          <p:cNvSpPr txBox="1">
            <a:spLocks noGrp="1"/>
          </p:cNvSpPr>
          <p:nvPr>
            <p:ph type="ctrTitle"/>
          </p:nvPr>
        </p:nvSpPr>
        <p:spPr>
          <a:xfrm flipH="1">
            <a:off x="713090" y="540000"/>
            <a:ext cx="6306900" cy="26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900" dirty="0">
                <a:latin typeface="Script MT Bold" panose="03040602040607080904" pitchFamily="66" charset="0"/>
              </a:rPr>
              <a:t>Coca-Cola’s</a:t>
            </a:r>
            <a:r>
              <a:rPr lang="en" sz="5900" dirty="0"/>
              <a:t> </a:t>
            </a:r>
            <a:r>
              <a:rPr lang="en" sz="5900" dirty="0">
                <a:solidFill>
                  <a:schemeClr val="tx1"/>
                </a:solidFill>
              </a:rPr>
              <a:t>Marketing</a:t>
            </a:r>
            <a:endParaRPr sz="5700" dirty="0">
              <a:solidFill>
                <a:schemeClr val="tx1"/>
              </a:solidFill>
            </a:endParaRPr>
          </a:p>
        </p:txBody>
      </p:sp>
      <p:pic>
        <p:nvPicPr>
          <p:cNvPr id="3" name="Picture 2" descr="A bottle of soda&#10;&#10;Description automatically generated with low confidence">
            <a:extLst>
              <a:ext uri="{FF2B5EF4-FFF2-40B4-BE49-F238E27FC236}">
                <a16:creationId xmlns:a16="http://schemas.microsoft.com/office/drawing/2014/main" id="{90EC0EAC-D9C2-EC85-F06A-4352F6B9A86E}"/>
              </a:ext>
            </a:extLst>
          </p:cNvPr>
          <p:cNvPicPr>
            <a:picLocks noChangeAspect="1"/>
          </p:cNvPicPr>
          <p:nvPr/>
        </p:nvPicPr>
        <p:blipFill>
          <a:blip r:embed="rId3"/>
          <a:stretch>
            <a:fillRect/>
          </a:stretch>
        </p:blipFill>
        <p:spPr>
          <a:xfrm rot="20993622">
            <a:off x="6168421" y="998194"/>
            <a:ext cx="1254811" cy="40919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3746809" y="3028557"/>
            <a:ext cx="5397191" cy="15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a:t>
            </a:r>
            <a:r>
              <a:rPr lang="en" dirty="0"/>
              <a:t> does </a:t>
            </a:r>
            <a:r>
              <a:rPr lang="en" dirty="0">
                <a:solidFill>
                  <a:schemeClr val="bg1"/>
                </a:solidFill>
                <a:latin typeface="Script MT Bold" panose="03040602040607080904" pitchFamily="66" charset="0"/>
              </a:rPr>
              <a:t>Coca-Cola</a:t>
            </a:r>
            <a:r>
              <a:rPr lang="en" dirty="0"/>
              <a:t> market their product?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17" name="Google Shape;340;p39">
            <a:extLst>
              <a:ext uri="{FF2B5EF4-FFF2-40B4-BE49-F238E27FC236}">
                <a16:creationId xmlns:a16="http://schemas.microsoft.com/office/drawing/2014/main" id="{16A2C59C-D847-4358-F844-63B65B93DDF2}"/>
              </a:ext>
            </a:extLst>
          </p:cNvPr>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1"/>
                </a:solidFill>
              </a:rPr>
              <a:t>Segmentation and Targeting</a:t>
            </a:r>
            <a:endParaRPr sz="2800" dirty="0">
              <a:solidFill>
                <a:schemeClr val="dk1"/>
              </a:solidFill>
            </a:endParaRPr>
          </a:p>
        </p:txBody>
      </p:sp>
      <p:sp>
        <p:nvSpPr>
          <p:cNvPr id="19" name="Oval 18">
            <a:extLst>
              <a:ext uri="{FF2B5EF4-FFF2-40B4-BE49-F238E27FC236}">
                <a16:creationId xmlns:a16="http://schemas.microsoft.com/office/drawing/2014/main" id="{2CF902BD-E271-A599-675A-115790229C7B}"/>
              </a:ext>
            </a:extLst>
          </p:cNvPr>
          <p:cNvSpPr/>
          <p:nvPr/>
        </p:nvSpPr>
        <p:spPr>
          <a:xfrm>
            <a:off x="1384935" y="1738439"/>
            <a:ext cx="1440180" cy="840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8C4C2A6-FCDE-D297-CEE8-B7C7C267CD0E}"/>
              </a:ext>
            </a:extLst>
          </p:cNvPr>
          <p:cNvSpPr txBox="1"/>
          <p:nvPr/>
        </p:nvSpPr>
        <p:spPr>
          <a:xfrm>
            <a:off x="1480185" y="2004625"/>
            <a:ext cx="1249680" cy="307777"/>
          </a:xfrm>
          <a:prstGeom prst="rect">
            <a:avLst/>
          </a:prstGeom>
          <a:noFill/>
        </p:spPr>
        <p:txBody>
          <a:bodyPr wrap="square" rtlCol="0">
            <a:spAutoFit/>
          </a:bodyPr>
          <a:lstStyle/>
          <a:p>
            <a:pPr algn="ctr"/>
            <a:r>
              <a:rPr lang="en-GB" b="1" dirty="0"/>
              <a:t>Geographic</a:t>
            </a:r>
            <a:endParaRPr lang="en-US" b="1" dirty="0"/>
          </a:p>
        </p:txBody>
      </p:sp>
      <p:sp>
        <p:nvSpPr>
          <p:cNvPr id="21" name="Oval 20">
            <a:extLst>
              <a:ext uri="{FF2B5EF4-FFF2-40B4-BE49-F238E27FC236}">
                <a16:creationId xmlns:a16="http://schemas.microsoft.com/office/drawing/2014/main" id="{CD76F6CE-BD75-CBD1-AE31-4F66E226C589}"/>
              </a:ext>
            </a:extLst>
          </p:cNvPr>
          <p:cNvSpPr/>
          <p:nvPr/>
        </p:nvSpPr>
        <p:spPr>
          <a:xfrm>
            <a:off x="1384935" y="3093205"/>
            <a:ext cx="1440180" cy="840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6D18D23-8288-B606-3875-93685725D7D6}"/>
              </a:ext>
            </a:extLst>
          </p:cNvPr>
          <p:cNvSpPr/>
          <p:nvPr/>
        </p:nvSpPr>
        <p:spPr>
          <a:xfrm>
            <a:off x="5278755" y="1738439"/>
            <a:ext cx="1440180" cy="840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7D43CF0-F458-B59B-FA5F-E030C586CD7C}"/>
              </a:ext>
            </a:extLst>
          </p:cNvPr>
          <p:cNvSpPr/>
          <p:nvPr/>
        </p:nvSpPr>
        <p:spPr>
          <a:xfrm>
            <a:off x="5278755" y="3247093"/>
            <a:ext cx="1440180" cy="8401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ED0F75E-0FF2-1D9D-ED4A-AD5227F364F8}"/>
              </a:ext>
            </a:extLst>
          </p:cNvPr>
          <p:cNvSpPr txBox="1"/>
          <p:nvPr/>
        </p:nvSpPr>
        <p:spPr>
          <a:xfrm>
            <a:off x="1439228" y="3359391"/>
            <a:ext cx="1331595" cy="307777"/>
          </a:xfrm>
          <a:prstGeom prst="rect">
            <a:avLst/>
          </a:prstGeom>
          <a:noFill/>
        </p:spPr>
        <p:txBody>
          <a:bodyPr wrap="square" rtlCol="0">
            <a:spAutoFit/>
          </a:bodyPr>
          <a:lstStyle/>
          <a:p>
            <a:pPr algn="ctr"/>
            <a:r>
              <a:rPr lang="en-GB" b="1" dirty="0"/>
              <a:t>Demographic</a:t>
            </a:r>
            <a:endParaRPr lang="en-US" b="1" dirty="0"/>
          </a:p>
        </p:txBody>
      </p:sp>
      <p:sp>
        <p:nvSpPr>
          <p:cNvPr id="25" name="TextBox 24">
            <a:extLst>
              <a:ext uri="{FF2B5EF4-FFF2-40B4-BE49-F238E27FC236}">
                <a16:creationId xmlns:a16="http://schemas.microsoft.com/office/drawing/2014/main" id="{72EA0890-264A-76F2-085E-6E4513631D7D}"/>
              </a:ext>
            </a:extLst>
          </p:cNvPr>
          <p:cNvSpPr txBox="1"/>
          <p:nvPr/>
        </p:nvSpPr>
        <p:spPr>
          <a:xfrm>
            <a:off x="5240655" y="2004625"/>
            <a:ext cx="1516380" cy="307777"/>
          </a:xfrm>
          <a:prstGeom prst="rect">
            <a:avLst/>
          </a:prstGeom>
          <a:noFill/>
        </p:spPr>
        <p:txBody>
          <a:bodyPr wrap="square" rtlCol="0">
            <a:spAutoFit/>
          </a:bodyPr>
          <a:lstStyle/>
          <a:p>
            <a:pPr algn="ctr"/>
            <a:r>
              <a:rPr lang="en-GB" b="1" dirty="0"/>
              <a:t>Psychographic</a:t>
            </a:r>
            <a:endParaRPr lang="en-US" b="1" dirty="0"/>
          </a:p>
        </p:txBody>
      </p:sp>
      <p:sp>
        <p:nvSpPr>
          <p:cNvPr id="26" name="TextBox 25">
            <a:extLst>
              <a:ext uri="{FF2B5EF4-FFF2-40B4-BE49-F238E27FC236}">
                <a16:creationId xmlns:a16="http://schemas.microsoft.com/office/drawing/2014/main" id="{86A853C3-95B6-E85F-4EB2-8029FA7A64DE}"/>
              </a:ext>
            </a:extLst>
          </p:cNvPr>
          <p:cNvSpPr txBox="1"/>
          <p:nvPr/>
        </p:nvSpPr>
        <p:spPr>
          <a:xfrm>
            <a:off x="5329237" y="3513279"/>
            <a:ext cx="1339216" cy="307777"/>
          </a:xfrm>
          <a:prstGeom prst="rect">
            <a:avLst/>
          </a:prstGeom>
          <a:noFill/>
        </p:spPr>
        <p:txBody>
          <a:bodyPr wrap="square" rtlCol="0">
            <a:spAutoFit/>
          </a:bodyPr>
          <a:lstStyle/>
          <a:p>
            <a:pPr algn="ctr"/>
            <a:r>
              <a:rPr lang="en-GB" b="1" dirty="0" err="1"/>
              <a:t>Behavioral</a:t>
            </a:r>
            <a:endParaRPr lang="en-US" b="1" dirty="0"/>
          </a:p>
        </p:txBody>
      </p:sp>
      <p:sp>
        <p:nvSpPr>
          <p:cNvPr id="27" name="TextBox 26">
            <a:extLst>
              <a:ext uri="{FF2B5EF4-FFF2-40B4-BE49-F238E27FC236}">
                <a16:creationId xmlns:a16="http://schemas.microsoft.com/office/drawing/2014/main" id="{22E04C9E-4A96-B064-0273-E955B28A0860}"/>
              </a:ext>
            </a:extLst>
          </p:cNvPr>
          <p:cNvSpPr txBox="1"/>
          <p:nvPr/>
        </p:nvSpPr>
        <p:spPr>
          <a:xfrm>
            <a:off x="2985134" y="2004625"/>
            <a:ext cx="1586865" cy="307777"/>
          </a:xfrm>
          <a:prstGeom prst="rect">
            <a:avLst/>
          </a:prstGeom>
          <a:noFill/>
        </p:spPr>
        <p:txBody>
          <a:bodyPr wrap="square" rtlCol="0">
            <a:spAutoFit/>
          </a:bodyPr>
          <a:lstStyle/>
          <a:p>
            <a:pPr>
              <a:buClr>
                <a:schemeClr val="tx1"/>
              </a:buClr>
            </a:pPr>
            <a:r>
              <a:rPr lang="en-GB" dirty="0">
                <a:solidFill>
                  <a:schemeClr val="tx1"/>
                </a:solidFill>
              </a:rPr>
              <a:t>200 countries </a:t>
            </a:r>
            <a:endParaRPr lang="en-US" dirty="0">
              <a:solidFill>
                <a:schemeClr val="tx1"/>
              </a:solidFill>
            </a:endParaRPr>
          </a:p>
        </p:txBody>
      </p:sp>
      <p:sp>
        <p:nvSpPr>
          <p:cNvPr id="28" name="TextBox 27">
            <a:extLst>
              <a:ext uri="{FF2B5EF4-FFF2-40B4-BE49-F238E27FC236}">
                <a16:creationId xmlns:a16="http://schemas.microsoft.com/office/drawing/2014/main" id="{29190227-A9FE-6D12-DE86-322595481E26}"/>
              </a:ext>
            </a:extLst>
          </p:cNvPr>
          <p:cNvSpPr txBox="1"/>
          <p:nvPr/>
        </p:nvSpPr>
        <p:spPr>
          <a:xfrm>
            <a:off x="2887028" y="3359391"/>
            <a:ext cx="2235518" cy="954107"/>
          </a:xfrm>
          <a:prstGeom prst="rect">
            <a:avLst/>
          </a:prstGeom>
          <a:noFill/>
        </p:spPr>
        <p:txBody>
          <a:bodyPr wrap="square" rtlCol="0">
            <a:spAutoFit/>
          </a:bodyPr>
          <a:lstStyle/>
          <a:p>
            <a:pPr>
              <a:buClr>
                <a:schemeClr val="tx1"/>
              </a:buClr>
            </a:pPr>
            <a:r>
              <a:rPr lang="en-GB" dirty="0">
                <a:solidFill>
                  <a:schemeClr val="tx1"/>
                </a:solidFill>
              </a:rPr>
              <a:t>Mainly 10-35 for the regular product</a:t>
            </a:r>
          </a:p>
          <a:p>
            <a:pPr>
              <a:buClr>
                <a:schemeClr val="tx1"/>
              </a:buClr>
            </a:pPr>
            <a:r>
              <a:rPr lang="en-GB" dirty="0">
                <a:solidFill>
                  <a:schemeClr val="tx1"/>
                </a:solidFill>
              </a:rPr>
              <a:t>People with specific diet concerns</a:t>
            </a:r>
          </a:p>
        </p:txBody>
      </p:sp>
      <p:sp>
        <p:nvSpPr>
          <p:cNvPr id="29" name="TextBox 28">
            <a:extLst>
              <a:ext uri="{FF2B5EF4-FFF2-40B4-BE49-F238E27FC236}">
                <a16:creationId xmlns:a16="http://schemas.microsoft.com/office/drawing/2014/main" id="{9053BA0E-5767-D297-00E8-280332F3E8DB}"/>
              </a:ext>
            </a:extLst>
          </p:cNvPr>
          <p:cNvSpPr txBox="1"/>
          <p:nvPr/>
        </p:nvSpPr>
        <p:spPr>
          <a:xfrm>
            <a:off x="6939914" y="2004625"/>
            <a:ext cx="2089785" cy="523220"/>
          </a:xfrm>
          <a:prstGeom prst="rect">
            <a:avLst/>
          </a:prstGeom>
          <a:noFill/>
        </p:spPr>
        <p:txBody>
          <a:bodyPr wrap="square" rtlCol="0">
            <a:spAutoFit/>
          </a:bodyPr>
          <a:lstStyle/>
          <a:p>
            <a:pPr>
              <a:buClr>
                <a:schemeClr val="tx1"/>
              </a:buClr>
            </a:pPr>
            <a:r>
              <a:rPr lang="en-GB" dirty="0">
                <a:solidFill>
                  <a:schemeClr val="tx1"/>
                </a:solidFill>
              </a:rPr>
              <a:t>Social class – working class</a:t>
            </a:r>
            <a:endParaRPr lang="en-US" dirty="0">
              <a:solidFill>
                <a:schemeClr val="tx1"/>
              </a:solidFill>
            </a:endParaRPr>
          </a:p>
        </p:txBody>
      </p:sp>
      <p:sp>
        <p:nvSpPr>
          <p:cNvPr id="33" name="TextBox 32">
            <a:extLst>
              <a:ext uri="{FF2B5EF4-FFF2-40B4-BE49-F238E27FC236}">
                <a16:creationId xmlns:a16="http://schemas.microsoft.com/office/drawing/2014/main" id="{FB52D848-867A-F7A7-2494-17B94E00432E}"/>
              </a:ext>
            </a:extLst>
          </p:cNvPr>
          <p:cNvSpPr txBox="1"/>
          <p:nvPr/>
        </p:nvSpPr>
        <p:spPr>
          <a:xfrm>
            <a:off x="7018020" y="3437436"/>
            <a:ext cx="1813560" cy="523220"/>
          </a:xfrm>
          <a:prstGeom prst="rect">
            <a:avLst/>
          </a:prstGeom>
          <a:noFill/>
        </p:spPr>
        <p:txBody>
          <a:bodyPr wrap="square" rtlCol="0">
            <a:spAutoFit/>
          </a:bodyPr>
          <a:lstStyle/>
          <a:p>
            <a:r>
              <a:rPr lang="en-GB" dirty="0">
                <a:solidFill>
                  <a:schemeClr val="tx1"/>
                </a:solidFill>
              </a:rPr>
              <a:t>User status and benefits sought  </a:t>
            </a:r>
            <a:endParaRPr lang="en-US"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beverage, soft drink&#10;&#10;Description automatically generated">
            <a:extLst>
              <a:ext uri="{FF2B5EF4-FFF2-40B4-BE49-F238E27FC236}">
                <a16:creationId xmlns:a16="http://schemas.microsoft.com/office/drawing/2014/main" id="{02A152E5-E303-1277-13E2-9E71A3B08FA3}"/>
              </a:ext>
            </a:extLst>
          </p:cNvPr>
          <p:cNvPicPr>
            <a:picLocks noChangeAspect="1"/>
          </p:cNvPicPr>
          <p:nvPr/>
        </p:nvPicPr>
        <p:blipFill>
          <a:blip r:embed="rId2"/>
          <a:stretch>
            <a:fillRect/>
          </a:stretch>
        </p:blipFill>
        <p:spPr>
          <a:xfrm rot="20670057">
            <a:off x="-163831" y="1276057"/>
            <a:ext cx="3543300" cy="3543300"/>
          </a:xfrm>
          <a:prstGeom prst="rect">
            <a:avLst/>
          </a:prstGeom>
        </p:spPr>
      </p:pic>
      <p:pic>
        <p:nvPicPr>
          <p:cNvPr id="8" name="Picture 7" descr="A glass of beer&#10;&#10;Description automatically generated with low confidence">
            <a:extLst>
              <a:ext uri="{FF2B5EF4-FFF2-40B4-BE49-F238E27FC236}">
                <a16:creationId xmlns:a16="http://schemas.microsoft.com/office/drawing/2014/main" id="{9543EAE7-032D-12CE-130E-BECCED00B05A}"/>
              </a:ext>
            </a:extLst>
          </p:cNvPr>
          <p:cNvPicPr>
            <a:picLocks noChangeAspect="1"/>
          </p:cNvPicPr>
          <p:nvPr/>
        </p:nvPicPr>
        <p:blipFill>
          <a:blip r:embed="rId3"/>
          <a:stretch>
            <a:fillRect/>
          </a:stretch>
        </p:blipFill>
        <p:spPr>
          <a:xfrm rot="954687">
            <a:off x="1824991" y="-335280"/>
            <a:ext cx="3733800" cy="3733800"/>
          </a:xfrm>
          <a:prstGeom prst="rect">
            <a:avLst/>
          </a:prstGeom>
        </p:spPr>
      </p:pic>
      <p:pic>
        <p:nvPicPr>
          <p:cNvPr id="10" name="Picture 9" descr="A bottle of soda&#10;&#10;Description automatically generated with low confidence">
            <a:extLst>
              <a:ext uri="{FF2B5EF4-FFF2-40B4-BE49-F238E27FC236}">
                <a16:creationId xmlns:a16="http://schemas.microsoft.com/office/drawing/2014/main" id="{72A80858-9407-9DA1-E811-1A89A8866EE3}"/>
              </a:ext>
            </a:extLst>
          </p:cNvPr>
          <p:cNvPicPr>
            <a:picLocks noChangeAspect="1"/>
          </p:cNvPicPr>
          <p:nvPr/>
        </p:nvPicPr>
        <p:blipFill>
          <a:blip r:embed="rId4"/>
          <a:stretch>
            <a:fillRect/>
          </a:stretch>
        </p:blipFill>
        <p:spPr>
          <a:xfrm rot="21280384">
            <a:off x="4435189" y="1783080"/>
            <a:ext cx="857250" cy="3098843"/>
          </a:xfrm>
          <a:prstGeom prst="rect">
            <a:avLst/>
          </a:prstGeom>
        </p:spPr>
      </p:pic>
      <p:pic>
        <p:nvPicPr>
          <p:cNvPr id="12" name="Picture 11" descr="A can of soda&#10;&#10;Description automatically generated with medium confidence">
            <a:extLst>
              <a:ext uri="{FF2B5EF4-FFF2-40B4-BE49-F238E27FC236}">
                <a16:creationId xmlns:a16="http://schemas.microsoft.com/office/drawing/2014/main" id="{F2FC2058-1794-6766-959E-3DDE186EC9DB}"/>
              </a:ext>
            </a:extLst>
          </p:cNvPr>
          <p:cNvPicPr>
            <a:picLocks noChangeAspect="1"/>
          </p:cNvPicPr>
          <p:nvPr/>
        </p:nvPicPr>
        <p:blipFill>
          <a:blip r:embed="rId5"/>
          <a:stretch>
            <a:fillRect/>
          </a:stretch>
        </p:blipFill>
        <p:spPr>
          <a:xfrm rot="20084609">
            <a:off x="5506398" y="389532"/>
            <a:ext cx="1550002" cy="3616673"/>
          </a:xfrm>
          <a:prstGeom prst="rect">
            <a:avLst/>
          </a:prstGeom>
        </p:spPr>
      </p:pic>
      <p:pic>
        <p:nvPicPr>
          <p:cNvPr id="14" name="Picture 13" descr="A bottle of soda&#10;&#10;Description automatically generated with medium confidence">
            <a:extLst>
              <a:ext uri="{FF2B5EF4-FFF2-40B4-BE49-F238E27FC236}">
                <a16:creationId xmlns:a16="http://schemas.microsoft.com/office/drawing/2014/main" id="{506FA011-EC8A-919D-AAF1-971493CC63DE}"/>
              </a:ext>
            </a:extLst>
          </p:cNvPr>
          <p:cNvPicPr>
            <a:picLocks noChangeAspect="1"/>
          </p:cNvPicPr>
          <p:nvPr/>
        </p:nvPicPr>
        <p:blipFill>
          <a:blip r:embed="rId6"/>
          <a:stretch>
            <a:fillRect/>
          </a:stretch>
        </p:blipFill>
        <p:spPr>
          <a:xfrm rot="1286061">
            <a:off x="7292340" y="2054006"/>
            <a:ext cx="1771650" cy="2952750"/>
          </a:xfrm>
          <a:prstGeom prst="rect">
            <a:avLst/>
          </a:prstGeom>
        </p:spPr>
      </p:pic>
    </p:spTree>
    <p:extLst>
      <p:ext uri="{BB962C8B-B14F-4D97-AF65-F5344CB8AC3E}">
        <p14:creationId xmlns:p14="http://schemas.microsoft.com/office/powerpoint/2010/main" val="156827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Google Shape;465;p45"/>
          <p:cNvSpPr txBox="1">
            <a:spLocks noGrp="1"/>
          </p:cNvSpPr>
          <p:nvPr>
            <p:ph type="subTitle" idx="1"/>
          </p:nvPr>
        </p:nvSpPr>
        <p:spPr>
          <a:xfrm>
            <a:off x="1616713" y="539370"/>
            <a:ext cx="5335800" cy="22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Thank you for your attention!</a:t>
            </a:r>
          </a:p>
          <a:p>
            <a:pPr marL="0" lvl="0" indent="0" algn="ctr" rtl="0">
              <a:spcBef>
                <a:spcPts val="0"/>
              </a:spcBef>
              <a:spcAft>
                <a:spcPts val="0"/>
              </a:spcAft>
              <a:buNone/>
            </a:pPr>
            <a:r>
              <a:rPr lang="en" b="1" dirty="0">
                <a:solidFill>
                  <a:schemeClr val="bg1"/>
                </a:solidFill>
              </a:rPr>
              <a:t>Any questions?</a:t>
            </a:r>
            <a:endParaRPr b="1" dirty="0">
              <a:solidFill>
                <a:schemeClr val="bg1"/>
              </a:solidFill>
            </a:endParaRPr>
          </a:p>
        </p:txBody>
      </p:sp>
      <p:pic>
        <p:nvPicPr>
          <p:cNvPr id="466" name="Google Shape;466;p45"/>
          <p:cNvPicPr preferRelativeResize="0"/>
          <p:nvPr/>
        </p:nvPicPr>
        <p:blipFill rotWithShape="1">
          <a:blip r:embed="rId3">
            <a:alphaModFix/>
          </a:blip>
          <a:srcRect t="3677" b="3677"/>
          <a:stretch/>
        </p:blipFill>
        <p:spPr>
          <a:xfrm flipH="1">
            <a:off x="4572000" y="2161640"/>
            <a:ext cx="4761027" cy="3246949"/>
          </a:xfrm>
          <a:prstGeom prst="rect">
            <a:avLst/>
          </a:prstGeom>
          <a:noFill/>
          <a:ln>
            <a:noFill/>
          </a:ln>
        </p:spPr>
      </p:pic>
      <p:pic>
        <p:nvPicPr>
          <p:cNvPr id="15" name="Picture 14" descr="A bottle of soda&#10;&#10;Description automatically generated with low confidence">
            <a:extLst>
              <a:ext uri="{FF2B5EF4-FFF2-40B4-BE49-F238E27FC236}">
                <a16:creationId xmlns:a16="http://schemas.microsoft.com/office/drawing/2014/main" id="{D9F8F1B4-D872-D00A-FE7C-09F3626C7714}"/>
              </a:ext>
            </a:extLst>
          </p:cNvPr>
          <p:cNvPicPr>
            <a:picLocks noChangeAspect="1"/>
          </p:cNvPicPr>
          <p:nvPr/>
        </p:nvPicPr>
        <p:blipFill>
          <a:blip r:embed="rId4"/>
          <a:stretch>
            <a:fillRect/>
          </a:stretch>
        </p:blipFill>
        <p:spPr>
          <a:xfrm rot="20750296">
            <a:off x="888257" y="1377482"/>
            <a:ext cx="1093579" cy="3566160"/>
          </a:xfrm>
          <a:prstGeom prst="rect">
            <a:avLst/>
          </a:prstGeom>
        </p:spPr>
      </p:pic>
    </p:spTree>
  </p:cSld>
  <p:clrMapOvr>
    <a:masterClrMapping/>
  </p:clrMapOvr>
</p:sld>
</file>

<file path=ppt/theme/theme1.xml><?xml version="1.0" encoding="utf-8"?>
<a:theme xmlns:a="http://schemas.openxmlformats.org/drawingml/2006/main" name="Road Construction Project Proposal by Slidesgo">
  <a:themeElements>
    <a:clrScheme name="Simple Light">
      <a:dk1>
        <a:srgbClr val="FFFFFF"/>
      </a:dk1>
      <a:lt1>
        <a:srgbClr val="191919"/>
      </a:lt1>
      <a:dk2>
        <a:srgbClr val="C32E2E"/>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513</Words>
  <Application>Microsoft Office PowerPoint</Application>
  <PresentationFormat>On-screen Show (16:9)</PresentationFormat>
  <Paragraphs>49</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Assistant</vt:lpstr>
      <vt:lpstr>Bayon</vt:lpstr>
      <vt:lpstr>Arial</vt:lpstr>
      <vt:lpstr>Script MT Bold</vt:lpstr>
      <vt:lpstr>Alata</vt:lpstr>
      <vt:lpstr>Road Construction Project Proposal by Slidesgo</vt:lpstr>
      <vt:lpstr>Coca-Cola’s Marketing</vt:lpstr>
      <vt:lpstr>How does Coca-Cola market their product?</vt:lpstr>
      <vt:lpstr>Segmentation and Targeting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Coca-Cola’s Marketing</dc:title>
  <cp:lastModifiedBy>Mihaylova,Maria M.V.</cp:lastModifiedBy>
  <cp:revision>3</cp:revision>
  <dcterms:modified xsi:type="dcterms:W3CDTF">2023-03-22T21:50:18Z</dcterms:modified>
</cp:coreProperties>
</file>